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6" r:id="rId4"/>
    <p:sldId id="259" r:id="rId5"/>
    <p:sldId id="258" r:id="rId6"/>
    <p:sldId id="284" r:id="rId7"/>
    <p:sldId id="277" r:id="rId8"/>
    <p:sldId id="279" r:id="rId9"/>
    <p:sldId id="292" r:id="rId10"/>
    <p:sldId id="260" r:id="rId11"/>
    <p:sldId id="262" r:id="rId12"/>
    <p:sldId id="265" r:id="rId13"/>
    <p:sldId id="291" r:id="rId14"/>
    <p:sldId id="280" r:id="rId15"/>
    <p:sldId id="286" r:id="rId16"/>
    <p:sldId id="268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66045" autoAdjust="0"/>
  </p:normalViewPr>
  <p:slideViewPr>
    <p:cSldViewPr snapToGrid="0" snapToObjects="1">
      <p:cViewPr varScale="1">
        <p:scale>
          <a:sx n="84" d="100"/>
          <a:sy n="84" d="100"/>
        </p:scale>
        <p:origin x="2184" y="184"/>
      </p:cViewPr>
      <p:guideLst/>
    </p:cSldViewPr>
  </p:slideViewPr>
  <p:outlineViewPr>
    <p:cViewPr>
      <p:scale>
        <a:sx n="33" d="100"/>
        <a:sy n="33" d="100"/>
      </p:scale>
      <p:origin x="0" y="-10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6"/>
    </p:cViewPr>
  </p:sorterViewPr>
  <p:notesViewPr>
    <p:cSldViewPr snapToGrid="0" snapToObjects="1">
      <p:cViewPr varScale="1">
        <p:scale>
          <a:sx n="80" d="100"/>
          <a:sy n="80" d="100"/>
        </p:scale>
        <p:origin x="2736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B7297D4-2FB2-4B15-A301-1BB1C686AB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A1A6E0-7668-4B88-A047-D2E343ED0E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C1208-04A3-438F-935C-05510293C2D7}" type="datetimeFigureOut">
              <a:rPr lang="en-US" smtClean="0"/>
              <a:t>10/1/19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1E8B4-4327-48F5-9F7F-0FD6806477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4BC28-E3E7-492F-98E4-A396DFF083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CCA2D-28F5-45BC-AAC6-94CACC455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01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F6141-3DEB-BE44-A1EE-1E731A582285}" type="datetimeFigureOut">
              <a:rPr lang="en-US" smtClean="0"/>
              <a:t>10/1/19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6EF140-5346-EA40-B6D5-6FC08DE74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31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itehousehistory.org/rubenstein-center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27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run a </a:t>
            </a:r>
            <a:r>
              <a:rPr lang="en-US" dirty="0" err="1"/>
              <a:t>QnABot</a:t>
            </a:r>
            <a:r>
              <a:rPr lang="en-US" dirty="0"/>
              <a:t> what does your echo system look like?</a:t>
            </a:r>
          </a:p>
          <a:p>
            <a:endParaRPr lang="en-US" dirty="0"/>
          </a:p>
          <a:p>
            <a:r>
              <a:rPr lang="en-US" dirty="0"/>
              <a:t>Content Designers, Content Reviewers, Stakeholders </a:t>
            </a:r>
          </a:p>
          <a:p>
            <a:endParaRPr lang="en-US" dirty="0"/>
          </a:p>
          <a:p>
            <a:r>
              <a:rPr lang="en-US" dirty="0"/>
              <a:t>Where do you want to expose this information? These are the outbound channels. Explain the possibilities using the Alexa Voice Service and Amazon Lex and Amazon Connect</a:t>
            </a:r>
          </a:p>
          <a:p>
            <a:endParaRPr lang="en-US" dirty="0"/>
          </a:p>
          <a:p>
            <a:r>
              <a:rPr lang="en-US" dirty="0"/>
              <a:t>What manages the orchestrates the implementation? </a:t>
            </a:r>
            <a:r>
              <a:rPr lang="en-US" dirty="0" err="1"/>
              <a:t>ElasticSearch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06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user interface to add questions, answers, response cards.</a:t>
            </a:r>
          </a:p>
          <a:p>
            <a:endParaRPr lang="en-US" dirty="0"/>
          </a:p>
          <a:p>
            <a:r>
              <a:rPr lang="en-US" dirty="0"/>
              <a:t>Group related items into topics</a:t>
            </a:r>
          </a:p>
          <a:p>
            <a:endParaRPr lang="en-US" dirty="0"/>
          </a:p>
          <a:p>
            <a:r>
              <a:rPr lang="en-US" dirty="0"/>
              <a:t>Serve up a quiz</a:t>
            </a:r>
          </a:p>
          <a:p>
            <a:endParaRPr lang="en-US" dirty="0"/>
          </a:p>
          <a:p>
            <a:r>
              <a:rPr lang="en-US" dirty="0"/>
              <a:t>Implement a tour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21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60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0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52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goal for you at the end of this workshop is to have a </a:t>
            </a:r>
            <a:r>
              <a:rPr lang="en-US" dirty="0" err="1"/>
              <a:t>QnABot</a:t>
            </a:r>
            <a:r>
              <a:rPr lang="en-US" dirty="0"/>
              <a:t> up and running ready to handle a workload.</a:t>
            </a:r>
          </a:p>
          <a:p>
            <a:endParaRPr lang="en-US" dirty="0"/>
          </a:p>
          <a:p>
            <a:r>
              <a:rPr lang="en-US" dirty="0"/>
              <a:t>You’ll be able to implement several use cases for this bot and understand how to integrate with additional services.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29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Before we get into </a:t>
            </a:r>
            <a:r>
              <a:rPr lang="en-US" baseline="0" dirty="0" err="1"/>
              <a:t>QnABot</a:t>
            </a:r>
            <a:r>
              <a:rPr lang="en-US" baseline="0" dirty="0"/>
              <a:t>, I’m curious.. How many of you have build an Alexa Skill before?  How many have build a Chatbot using Amazon Lex?</a:t>
            </a:r>
          </a:p>
          <a:p>
            <a:endParaRPr lang="en-US" baseline="0" dirty="0"/>
          </a:p>
          <a:p>
            <a:r>
              <a:rPr lang="en-US" baseline="0" dirty="0"/>
              <a:t>We’re hoping that by the end of our session you’ll all be inspired to try building a Question and Answer bot.. Read our blog - here’s the link. It’s easy – everything is set up for you with a CloudFormation button, and you’ll be up and running, and playing with it in no time.</a:t>
            </a:r>
            <a:endParaRPr lang="en-US" dirty="0"/>
          </a:p>
          <a:p>
            <a:endParaRPr lang="en-US" dirty="0"/>
          </a:p>
          <a:p>
            <a:r>
              <a:rPr lang="en-US" dirty="0"/>
              <a:t>So what is the</a:t>
            </a:r>
            <a:r>
              <a:rPr lang="en-US" baseline="0" dirty="0"/>
              <a:t> </a:t>
            </a:r>
            <a:r>
              <a:rPr lang="en-US" baseline="0" dirty="0" err="1"/>
              <a:t>QnABot</a:t>
            </a:r>
            <a:r>
              <a:rPr lang="en-US" baseline="0" dirty="0"/>
              <a:t>?  The name kind of gives it away I think. It’s a bot that tries to answer questions that people ask.  And, no, unfortunately it has no magical powers that make it omniscient.. It has to be taught first - we’ll show you how that works in a few minutes..</a:t>
            </a:r>
          </a:p>
          <a:p>
            <a:endParaRPr lang="en-US" dirty="0"/>
          </a:p>
          <a:p>
            <a:r>
              <a:rPr lang="en-US" dirty="0"/>
              <a:t>The code is on GitHub,</a:t>
            </a:r>
            <a:r>
              <a:rPr lang="en-US" baseline="0" dirty="0"/>
              <a:t> and we’ve seen a fair amount of community interest from folks asking questions, logging issues, and we’ve even been sent a few pull requests which is cool. It’s like a real open source project. 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7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57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94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demo site ready and open in a browser. Switch displays if necessary to this browser. Explain what the audience is seeing in the UI. Main website with sun. Chat area. Ask the following questions: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hot is the sun?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Look at that response. Really cool. Well I guess not that cool but you get the point. (Notice the use of markdown and images in the response - Notice the button to prompt for the next input). These are all features you can easily setup in a </a:t>
            </a:r>
            <a:r>
              <a:rPr lang="en-US" dirty="0" err="1"/>
              <a:t>qnabot</a:t>
            </a:r>
            <a:r>
              <a:rPr lang="en-US" dirty="0"/>
              <a:t>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far away is the sun?</a:t>
            </a:r>
          </a:p>
          <a:p>
            <a:endParaRPr lang="en-US" dirty="0"/>
          </a:p>
          <a:p>
            <a:r>
              <a:rPr lang="en-US" dirty="0"/>
              <a:t>How large is the sun? (click on the button)</a:t>
            </a:r>
          </a:p>
          <a:p>
            <a:endParaRPr lang="en-US" dirty="0"/>
          </a:p>
          <a:p>
            <a:r>
              <a:rPr lang="en-US" dirty="0"/>
              <a:t>When did the last solar flares occur? (We just stumbled across dynamic content. You’ll be programming this later as one of the steps in the lab.)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00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33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Those are some hypothetical examples. How about a real one? The White House Historical Association History bot utilizes the </a:t>
            </a:r>
            <a:r>
              <a:rPr lang="en-US" dirty="0" err="1"/>
              <a:t>QnABot</a:t>
            </a:r>
            <a:r>
              <a:rPr lang="en-US" dirty="0"/>
              <a:t> to drive some history for their website.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https://www.whitehousehistory.org/rubenstein-center</a:t>
            </a:r>
            <a:endParaRPr lang="en-US" dirty="0"/>
          </a:p>
          <a:p>
            <a:endParaRPr lang="en-US" dirty="0"/>
          </a:p>
          <a:p>
            <a:r>
              <a:rPr lang="en-US" dirty="0"/>
              <a:t>Have the web page ready to go. </a:t>
            </a:r>
          </a:p>
          <a:p>
            <a:endParaRPr lang="en-US" dirty="0"/>
          </a:p>
          <a:p>
            <a:r>
              <a:rPr lang="en-US" dirty="0"/>
              <a:t>There is some intro text. Lets begin by typing in </a:t>
            </a:r>
          </a:p>
          <a:p>
            <a:endParaRPr lang="en-US" dirty="0"/>
          </a:p>
          <a:p>
            <a:r>
              <a:rPr lang="en-US" dirty="0"/>
              <a:t>enter</a:t>
            </a:r>
          </a:p>
          <a:p>
            <a:r>
              <a:rPr lang="en-US" dirty="0"/>
              <a:t>what does the president do</a:t>
            </a:r>
          </a:p>
          <a:p>
            <a:r>
              <a:rPr lang="en-US" dirty="0"/>
              <a:t>Chief diplomat</a:t>
            </a:r>
          </a:p>
          <a:p>
            <a:r>
              <a:rPr lang="en-US" dirty="0"/>
              <a:t>Next</a:t>
            </a:r>
          </a:p>
          <a:p>
            <a:r>
              <a:rPr lang="en-US" dirty="0"/>
              <a:t>Previous</a:t>
            </a:r>
          </a:p>
          <a:p>
            <a:r>
              <a:rPr lang="en-US" dirty="0"/>
              <a:t>Start quiz</a:t>
            </a:r>
          </a:p>
          <a:p>
            <a:r>
              <a:rPr lang="en-US" dirty="0"/>
              <a:t>D</a:t>
            </a:r>
          </a:p>
          <a:p>
            <a:r>
              <a:rPr lang="en-US" dirty="0"/>
              <a:t>A</a:t>
            </a:r>
          </a:p>
          <a:p>
            <a:r>
              <a:rPr lang="en-US" dirty="0"/>
              <a:t>A (quick answer to step through)</a:t>
            </a:r>
          </a:p>
          <a:p>
            <a:r>
              <a:rPr lang="en-US" dirty="0"/>
              <a:t>A (quick answer to step through)</a:t>
            </a:r>
          </a:p>
          <a:p>
            <a:r>
              <a:rPr lang="en-US" dirty="0"/>
              <a:t>A (quick answer to step through)</a:t>
            </a:r>
          </a:p>
          <a:p>
            <a:r>
              <a:rPr lang="en-US" dirty="0"/>
              <a:t>A (quick answer to step through)</a:t>
            </a:r>
          </a:p>
          <a:p>
            <a:r>
              <a:rPr lang="en-US" dirty="0"/>
              <a:t>A (quick answer to step through)</a:t>
            </a:r>
          </a:p>
          <a:p>
            <a:r>
              <a:rPr lang="en-US" dirty="0"/>
              <a:t>A (quick answer to step through)</a:t>
            </a:r>
          </a:p>
          <a:p>
            <a:r>
              <a:rPr lang="en-US" dirty="0"/>
              <a:t>A (quick answer to step through)</a:t>
            </a:r>
          </a:p>
          <a:p>
            <a:r>
              <a:rPr lang="en-US" dirty="0"/>
              <a:t>Until end where the score is show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22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759F925-2352-4891-8D43-6D9E2419D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9239" y="2077801"/>
            <a:ext cx="6274973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E005A7-7E65-4756-AF89-359FFFE7B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1625" y="2976563"/>
            <a:ext cx="39687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2294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1C44F60-96AF-4ABC-A435-2C2A133BC1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9240" y="1189176"/>
            <a:ext cx="11681460" cy="4763389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81460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A9D83BD-CBDA-47B5-82D5-43BD58971F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269240" y="1189176"/>
            <a:ext cx="6092031" cy="1218667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3333">
                <a:solidFill>
                  <a:schemeClr val="tx1"/>
                </a:solidFill>
              </a:defRPr>
            </a:lvl1pPr>
            <a:lvl2pPr>
              <a:defRPr sz="2333">
                <a:solidFill>
                  <a:schemeClr val="bg1"/>
                </a:solidFill>
              </a:defRPr>
            </a:lvl2pPr>
            <a:lvl3pPr>
              <a:defRPr sz="2333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464677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217158" cy="1348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9241" y="2027379"/>
            <a:ext cx="5217159" cy="193713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79D2916E-6016-4F1A-B09E-321ABAA0775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593169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70172A3F-D37C-4935-8664-1AA9E132A4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insert </a:t>
            </a:r>
            <a:r>
              <a:rPr lang="en-US" dirty="0"/>
              <a:t>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083C0-33B4-4180-9120-11EA27B97C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269240" y="1189176"/>
            <a:ext cx="6092031" cy="1218667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3333">
                <a:solidFill>
                  <a:schemeClr val="tx1"/>
                </a:solidFill>
              </a:defRPr>
            </a:lvl1pPr>
            <a:lvl2pPr>
              <a:defRPr sz="2333">
                <a:solidFill>
                  <a:schemeClr val="bg1"/>
                </a:solidFill>
              </a:defRPr>
            </a:lvl2pPr>
            <a:lvl3pPr>
              <a:defRPr sz="2333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4EF9DF8-E8E9-4CAD-A5B5-16FBEC81DD87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29237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bed_Vide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/>
        </p:nvSpPr>
        <p:spPr bwMode="auto">
          <a:xfrm rot="5400000">
            <a:off x="5073650" y="2406650"/>
            <a:ext cx="2044700" cy="204470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3421783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C9571B55-C11F-4D26-B011-4F09A25077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875" y="2870811"/>
            <a:ext cx="10757271" cy="987963"/>
          </a:xfrm>
          <a:noFill/>
        </p:spPr>
        <p:txBody>
          <a:bodyPr wrap="square" tIns="146304" bIns="146304" anchor="t" anchorCtr="0">
            <a:spAutoFit/>
          </a:bodyPr>
          <a:lstStyle>
            <a:lvl1pPr>
              <a:defRPr sz="5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92D843-89F4-4F98-A23F-83882EAAAF1D}"/>
              </a:ext>
            </a:extLst>
          </p:cNvPr>
          <p:cNvGrpSpPr/>
          <p:nvPr/>
        </p:nvGrpSpPr>
        <p:grpSpPr bwMode="white">
          <a:xfrm>
            <a:off x="457141" y="6171764"/>
            <a:ext cx="7289860" cy="217589"/>
            <a:chOff x="548569" y="7406123"/>
            <a:chExt cx="8747832" cy="261107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C822435-BAE8-4282-84A4-90191476B7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3B8DAA67-CC92-4CF0-9FA5-BD2C6039FC88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1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75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6E41032-D589-4546-B9F1-22E0581F6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551" y="6196484"/>
            <a:ext cx="64522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44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459AB8F-F889-4858-8333-C8736D20CD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8896" y="2870811"/>
            <a:ext cx="10757271" cy="987963"/>
          </a:xfrm>
          <a:noFill/>
        </p:spPr>
        <p:txBody>
          <a:bodyPr vert="horz" wrap="square" lIns="182880" tIns="146304" rIns="182880" bIns="146304" rtlCol="0" anchor="t" anchorCtr="0">
            <a:spAutoFit/>
          </a:bodyPr>
          <a:lstStyle>
            <a:lvl1pPr>
              <a:defRPr lang="en-US" sz="5000" spc="-98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Video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436F05-F070-4159-B68A-8D29AF290135}"/>
              </a:ext>
            </a:extLst>
          </p:cNvPr>
          <p:cNvGrpSpPr/>
          <p:nvPr/>
        </p:nvGrpSpPr>
        <p:grpSpPr bwMode="white">
          <a:xfrm>
            <a:off x="457141" y="6171764"/>
            <a:ext cx="7289860" cy="217589"/>
            <a:chOff x="548569" y="7406123"/>
            <a:chExt cx="8747832" cy="261107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87DB9A7-4AB6-49C1-ABE2-766D96966C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C31626E3-1E13-4965-B277-26C4DAEDC390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1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75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E560A4-56E6-4564-BB52-39283940C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551" y="6196484"/>
            <a:ext cx="64522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18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B5BCDF69-7CA5-4D61-8B97-90CC34C0A5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875" y="2870811"/>
            <a:ext cx="10757271" cy="987963"/>
          </a:xfrm>
          <a:noFill/>
        </p:spPr>
        <p:txBody>
          <a:bodyPr vert="horz" wrap="square" lIns="182880" tIns="146304" rIns="182880" bIns="146304" rtlCol="0" anchor="t" anchorCtr="0">
            <a:spAutoFit/>
          </a:bodyPr>
          <a:lstStyle>
            <a:lvl1pPr>
              <a:defRPr lang="en-US" sz="5000" spc="-98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Demo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5EEF905-FAED-46A8-A897-14D40C217D5A}"/>
              </a:ext>
            </a:extLst>
          </p:cNvPr>
          <p:cNvGrpSpPr/>
          <p:nvPr/>
        </p:nvGrpSpPr>
        <p:grpSpPr bwMode="white">
          <a:xfrm>
            <a:off x="457141" y="6171764"/>
            <a:ext cx="7289860" cy="217589"/>
            <a:chOff x="548569" y="7406123"/>
            <a:chExt cx="8747832" cy="26110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4E9E71C6-FF89-42FD-A814-2659671281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6DC6AB55-A62E-4AF6-8FBC-8DDB1DDD1858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1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75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64D5268-C838-44C2-9C15-1EAB18B9A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551" y="6196484"/>
            <a:ext cx="64522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79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69876" y="291042"/>
            <a:ext cx="11922125" cy="898261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69875" y="1508125"/>
            <a:ext cx="11473657" cy="3938001"/>
          </a:xfrm>
        </p:spPr>
        <p:txBody>
          <a:bodyPr/>
          <a:lstStyle>
            <a:lvl1pPr>
              <a:spcBef>
                <a:spcPts val="2000"/>
              </a:spcBef>
              <a:defRPr sz="1667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A6E440-F5AD-4713-A248-F7D403C95F36}"/>
              </a:ext>
            </a:extLst>
          </p:cNvPr>
          <p:cNvGrpSpPr/>
          <p:nvPr/>
        </p:nvGrpSpPr>
        <p:grpSpPr>
          <a:xfrm>
            <a:off x="457141" y="6171764"/>
            <a:ext cx="7289860" cy="217589"/>
            <a:chOff x="548569" y="7406123"/>
            <a:chExt cx="8747832" cy="26110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9E6A2E6-FBB2-4D44-A958-7616583558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4" name="TextBox 3">
              <a:extLst>
                <a:ext uri="{FF2B5EF4-FFF2-40B4-BE49-F238E27FC236}">
                  <a16:creationId xmlns:a16="http://schemas.microsoft.com/office/drawing/2014/main" id="{2E8D635A-51BE-43FE-AC3A-0ACEA658DB8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5334001" y="7528731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75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48AA576-BFFE-49D7-B4C6-27E24E884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551" y="6196484"/>
            <a:ext cx="64522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81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olumn_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69876" y="291042"/>
            <a:ext cx="11922125" cy="898261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69875" y="1508125"/>
            <a:ext cx="5377657" cy="4168898"/>
          </a:xfrm>
        </p:spPr>
        <p:txBody>
          <a:bodyPr/>
          <a:lstStyle>
            <a:lvl1pPr>
              <a:spcBef>
                <a:spcPts val="2000"/>
              </a:spcBef>
              <a:defRPr sz="1667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887322" y="1508125"/>
            <a:ext cx="5377657" cy="4168898"/>
          </a:xfrm>
        </p:spPr>
        <p:txBody>
          <a:bodyPr/>
          <a:lstStyle>
            <a:lvl1pPr>
              <a:spcBef>
                <a:spcPts val="2000"/>
              </a:spcBef>
              <a:defRPr sz="1667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CD68A5-977B-42BF-8013-C0F3710219EA}"/>
              </a:ext>
            </a:extLst>
          </p:cNvPr>
          <p:cNvGrpSpPr/>
          <p:nvPr/>
        </p:nvGrpSpPr>
        <p:grpSpPr>
          <a:xfrm>
            <a:off x="457141" y="6171764"/>
            <a:ext cx="7289860" cy="217589"/>
            <a:chOff x="548569" y="7406123"/>
            <a:chExt cx="8747832" cy="26110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8B56DFB-A510-441B-B397-CFFDD14983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5" name="TextBox 3">
              <a:extLst>
                <a:ext uri="{FF2B5EF4-FFF2-40B4-BE49-F238E27FC236}">
                  <a16:creationId xmlns:a16="http://schemas.microsoft.com/office/drawing/2014/main" id="{F225BAA7-CE09-40D4-9109-8D9045AF7F93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5334001" y="7528731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75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4C12E46-82F8-43B9-B202-0ACFBA0C2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551" y="6196484"/>
            <a:ext cx="64522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29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D4DE95-6AD4-49A7-86CE-3AC3090C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 bwMode="white">
          <a:xfrm>
            <a:off x="269875" y="1854994"/>
            <a:ext cx="10758955" cy="2243708"/>
          </a:xfrm>
        </p:spPr>
        <p:txBody>
          <a:bodyPr lIns="182880"/>
          <a:lstStyle>
            <a:lvl1pPr marL="142869" indent="-142869" algn="l"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194300" y="4545807"/>
            <a:ext cx="5834857" cy="618567"/>
          </a:xfrm>
        </p:spPr>
        <p:txBody>
          <a:bodyPr lIns="182880"/>
          <a:lstStyle>
            <a:lvl1pPr marL="190492" indent="0" algn="r">
              <a:buNone/>
              <a:defRPr sz="2333" b="1">
                <a:solidFill>
                  <a:schemeClr val="tx1"/>
                </a:solidFill>
                <a:latin typeface="+mn-lt"/>
              </a:defRPr>
            </a:lvl1pPr>
            <a:lvl2pPr marL="33614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560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784334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008429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5243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91BAB58-2571-40B8-8628-CFDD2F94BF4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4630400" cy="8229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7DC354-BF09-43C8-A59E-03EFF04664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E2E52A4-CEA4-4CA8-A16A-1D796A239683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2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240" y="1941676"/>
            <a:ext cx="8718498" cy="1542143"/>
          </a:xfrm>
          <a:noFill/>
        </p:spPr>
        <p:txBody>
          <a:bodyPr lIns="182880" tIns="146304" rIns="182880" bIns="146304" anchor="t" anchorCtr="0"/>
          <a:lstStyle>
            <a:lvl1pPr>
              <a:defRPr sz="4500" spc="-9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69875" y="3877469"/>
            <a:ext cx="8715373" cy="1387928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269239" y="1226096"/>
            <a:ext cx="8718498" cy="526363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1667" spc="5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EC6862C-8F56-4D12-83C8-F11D2E3598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141" y="6171769"/>
            <a:ext cx="896250" cy="204345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1FFAA4BC-39DA-4BA4-A008-EDCAFDC3CD19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4445001" y="6273942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660CFB-B237-4314-8C07-652E59D1D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551" y="6196484"/>
            <a:ext cx="64522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14616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3A6C23-27D5-45F9-A468-5103B33603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ED2025C5-771A-446C-A883-53DD533B711E}"/>
              </a:ext>
            </a:extLst>
          </p:cNvPr>
          <p:cNvSpPr/>
          <p:nvPr/>
        </p:nvSpPr>
        <p:spPr bwMode="auto">
          <a:xfrm flipH="1">
            <a:off x="9100274" y="5127812"/>
            <a:ext cx="3091725" cy="1730188"/>
          </a:xfrm>
          <a:prstGeom prst="round1Rect">
            <a:avLst>
              <a:gd name="adj" fmla="val 50000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69876" y="3529327"/>
            <a:ext cx="5108699" cy="1387928"/>
          </a:xfrm>
        </p:spPr>
        <p:txBody>
          <a:bodyPr lIns="182880" tIns="146304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333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/>
        </p:nvSpPr>
        <p:spPr bwMode="white">
          <a:xfrm>
            <a:off x="269239" y="1841350"/>
            <a:ext cx="9979661" cy="1587651"/>
          </a:xfrm>
          <a:prstGeom prst="rect">
            <a:avLst/>
          </a:prstGeom>
          <a:noFill/>
        </p:spPr>
        <p:txBody>
          <a:bodyPr vert="horz" wrap="square" lIns="152400" tIns="76200" rIns="121920" bIns="7620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9583" dirty="0">
                <a:solidFill>
                  <a:schemeClr val="tx1"/>
                </a:solidFill>
              </a:rPr>
              <a:t>Thank you!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81BD97-AD75-46E6-A0F4-F1BEF481D468}"/>
              </a:ext>
            </a:extLst>
          </p:cNvPr>
          <p:cNvGrpSpPr/>
          <p:nvPr/>
        </p:nvGrpSpPr>
        <p:grpSpPr bwMode="white">
          <a:xfrm>
            <a:off x="457141" y="6171764"/>
            <a:ext cx="7289860" cy="217589"/>
            <a:chOff x="548569" y="7406123"/>
            <a:chExt cx="8747832" cy="261107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58E6564-0BA6-45FC-BDA8-8ED52BCA91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7" name="TextBox 3">
              <a:extLst>
                <a:ext uri="{FF2B5EF4-FFF2-40B4-BE49-F238E27FC236}">
                  <a16:creationId xmlns:a16="http://schemas.microsoft.com/office/drawing/2014/main" id="{1F13F489-DE28-4015-B023-1FE3B08CBA8F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1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75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71C90DF-6F04-46B6-AA74-3B7E21AB6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551" y="6196484"/>
            <a:ext cx="64522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288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rvey_Remin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E7A1BE-6151-4169-BEAD-480D26119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6"/>
            <a:ext cx="12192000" cy="68522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14D48E-3390-4A56-8305-7CE447E7ECA2}"/>
              </a:ext>
            </a:extLst>
          </p:cNvPr>
          <p:cNvSpPr txBox="1"/>
          <p:nvPr/>
        </p:nvSpPr>
        <p:spPr bwMode="white">
          <a:xfrm>
            <a:off x="2345605" y="3273402"/>
            <a:ext cx="7500791" cy="1492716"/>
          </a:xfrm>
          <a:prstGeom prst="rect">
            <a:avLst/>
          </a:prstGeom>
          <a:noFill/>
        </p:spPr>
        <p:txBody>
          <a:bodyPr wrap="square" lIns="152400" tIns="121920" rIns="152400" bIns="12192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500"/>
              </a:spcAft>
            </a:pPr>
            <a:r>
              <a:rPr lang="en-US" sz="4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8A35A-F2E6-4A78-9F3F-92AA8F84B9B9}"/>
              </a:ext>
            </a:extLst>
          </p:cNvPr>
          <p:cNvSpPr/>
          <p:nvPr/>
        </p:nvSpPr>
        <p:spPr bwMode="auto">
          <a:xfrm>
            <a:off x="5308600" y="1204866"/>
            <a:ext cx="1574800" cy="1574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304800" rIns="15240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58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971DF8-4270-4C84-AF76-350B4ED0B6AB}"/>
              </a:ext>
            </a:extLst>
          </p:cNvPr>
          <p:cNvGrpSpPr/>
          <p:nvPr/>
        </p:nvGrpSpPr>
        <p:grpSpPr>
          <a:xfrm>
            <a:off x="457141" y="6171764"/>
            <a:ext cx="7289860" cy="217589"/>
            <a:chOff x="548569" y="7406123"/>
            <a:chExt cx="8747832" cy="261107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4170C957-BF06-41CE-A0DC-1F76346D8E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20" name="TextBox 3">
              <a:extLst>
                <a:ext uri="{FF2B5EF4-FFF2-40B4-BE49-F238E27FC236}">
                  <a16:creationId xmlns:a16="http://schemas.microsoft.com/office/drawing/2014/main" id="{EE91716F-2F0B-4C2C-B992-A1ED04DC5459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5334001" y="7528731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75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482E19C-1EF8-47E5-889E-5AE7A602E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551" y="6196484"/>
            <a:ext cx="64522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02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04028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4C71-B4FF-F241-8506-8D0A192A2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8B610-DFE4-6849-8343-09E934F0B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6D5BE-B2C3-7346-948F-0FB5EC156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949E-93CE-1842-9669-10F5C517AF44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A33F7-F7F6-BE4A-86DC-CFD1F54C2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60950-CA1C-814B-B7D0-9C111E11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DB6E4-13C2-FC40-A3F8-F66F7BBEC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91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33114102-4F46-4AD1-981E-6F1F24ED7B9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4630400" cy="8229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352DC03-AC48-45D8-83B4-60ABFF76CA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16E557-B7E8-4B8D-B033-E0FAF7238B69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2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240" y="1941676"/>
            <a:ext cx="8716008" cy="1542143"/>
          </a:xfrm>
          <a:noFill/>
        </p:spPr>
        <p:txBody>
          <a:bodyPr lIns="182880" tIns="146304" rIns="182880" bIns="146304" anchor="t" anchorCtr="0"/>
          <a:lstStyle>
            <a:lvl1pPr>
              <a:defRPr sz="4500" spc="-9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69876" y="3877469"/>
            <a:ext cx="4365624" cy="1150333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269240" y="1226096"/>
            <a:ext cx="8716008" cy="526363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1667" spc="5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4635500" y="3877469"/>
            <a:ext cx="4349748" cy="1150333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62AD16-BB8B-48A2-85E3-C492B3A1B6B7}"/>
              </a:ext>
            </a:extLst>
          </p:cNvPr>
          <p:cNvGrpSpPr/>
          <p:nvPr/>
        </p:nvGrpSpPr>
        <p:grpSpPr bwMode="white">
          <a:xfrm>
            <a:off x="457141" y="6171764"/>
            <a:ext cx="7289860" cy="217589"/>
            <a:chOff x="548569" y="7406123"/>
            <a:chExt cx="8747832" cy="261107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3EA6A24-B225-466D-B6DD-4494390539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7" name="TextBox 3">
              <a:extLst>
                <a:ext uri="{FF2B5EF4-FFF2-40B4-BE49-F238E27FC236}">
                  <a16:creationId xmlns:a16="http://schemas.microsoft.com/office/drawing/2014/main" id="{EC30BD17-4180-41F0-984D-B4BDF1F008B6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1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75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F9949FD-1BF1-41F0-98AF-C7194E7F95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1113551" y="6196484"/>
            <a:ext cx="64522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2472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73837A0-7807-4FF2-9286-D089B2E6AC3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4630400" cy="822960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C7655C5-BC04-4234-AF75-2F5081C22B0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50AD0FF-13E0-4522-832B-8E752B0A747A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2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241" y="1941676"/>
            <a:ext cx="8716009" cy="1542143"/>
          </a:xfrm>
          <a:noFill/>
        </p:spPr>
        <p:txBody>
          <a:bodyPr lIns="182880" tIns="146304" rIns="182880" bIns="146304" anchor="t" anchorCtr="0"/>
          <a:lstStyle>
            <a:lvl1pPr>
              <a:defRPr sz="4500" spc="-9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269240" y="1226096"/>
            <a:ext cx="8716008" cy="526363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1667" spc="5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C0E6E0D-2F6A-4055-A8DD-44FB43AC81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69876" y="3877469"/>
            <a:ext cx="2889250" cy="1150333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538CBB5-A8A5-4137-AFBD-BD452F8E68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4095494" y="3877469"/>
            <a:ext cx="2889250" cy="1150333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0A6FFF4-CEA6-4ED4-89EC-2C9819C8C0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7921113" y="3877469"/>
            <a:ext cx="2889250" cy="1150333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9DB38B-A3C0-406E-8E35-CE7B5BBB93CE}"/>
              </a:ext>
            </a:extLst>
          </p:cNvPr>
          <p:cNvGrpSpPr/>
          <p:nvPr/>
        </p:nvGrpSpPr>
        <p:grpSpPr bwMode="white">
          <a:xfrm>
            <a:off x="457141" y="6171764"/>
            <a:ext cx="7289860" cy="217589"/>
            <a:chOff x="548569" y="7406123"/>
            <a:chExt cx="8747832" cy="261107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F493ED55-A045-4BCA-A464-B14A60D3D2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22" name="TextBox 3">
              <a:extLst>
                <a:ext uri="{FF2B5EF4-FFF2-40B4-BE49-F238E27FC236}">
                  <a16:creationId xmlns:a16="http://schemas.microsoft.com/office/drawing/2014/main" id="{CEA2FC33-1B60-4952-9513-8096538E4394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1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75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412F586-2D23-4F5E-A613-0C52B9D424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1113551" y="6196484"/>
            <a:ext cx="64522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627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05615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241" y="1189179"/>
            <a:ext cx="11653521" cy="193713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697195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241" y="1189179"/>
            <a:ext cx="11653521" cy="193713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380985" indent="-380985">
              <a:buFont typeface="Arial" panose="020B0604020202020204" pitchFamily="34" charset="0"/>
              <a:buChar char="•"/>
              <a:defRPr/>
            </a:lvl1pPr>
            <a:lvl2pPr marL="621882" indent="-285739">
              <a:buFont typeface="Arial" panose="020B0604020202020204" pitchFamily="34" charset="0"/>
              <a:buChar char="•"/>
              <a:defRPr/>
            </a:lvl2pPr>
            <a:lvl3pPr marL="845977" indent="-285739">
              <a:buFont typeface="Arial" panose="020B0604020202020204" pitchFamily="34" charset="0"/>
              <a:buChar char="•"/>
              <a:defRPr/>
            </a:lvl3pPr>
            <a:lvl4pPr marL="1070072" indent="-285739">
              <a:buFont typeface="Arial" panose="020B0604020202020204" pitchFamily="34" charset="0"/>
              <a:buChar char="•"/>
              <a:defRPr/>
            </a:lvl4pPr>
            <a:lvl5pPr marL="1294167" indent="-28573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588923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189176"/>
            <a:ext cx="5254643" cy="1937133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275884" y="1189176"/>
            <a:ext cx="5254643" cy="1937133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23656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189176"/>
            <a:ext cx="5254643" cy="2306529"/>
          </a:xfrm>
        </p:spPr>
        <p:txBody>
          <a:bodyPr vert="horz" wrap="square" lIns="182880" tIns="146304" rIns="182880" bIns="146304" rtlCol="0">
            <a:spAutoFit/>
          </a:bodyPr>
          <a:lstStyle>
            <a:lvl1pPr marL="380985" indent="-380985">
              <a:buFont typeface="Arial" panose="020B0604020202020204" pitchFamily="34" charset="0"/>
              <a:buChar char="•"/>
              <a:defRPr lang="en-US" dirty="0"/>
            </a:lvl1pPr>
            <a:lvl2pPr marL="621882" indent="-285739">
              <a:buFont typeface="Arial" panose="020B0604020202020204" pitchFamily="34" charset="0"/>
              <a:buChar char="•"/>
              <a:defRPr lang="en-US" dirty="0"/>
            </a:lvl2pPr>
            <a:lvl3pPr marL="845977" indent="-285739">
              <a:buFont typeface="Arial" panose="020B0604020202020204" pitchFamily="34" charset="0"/>
              <a:buChar char="•"/>
              <a:defRPr lang="en-US" dirty="0"/>
            </a:lvl3pPr>
            <a:lvl4pPr marL="1070072" indent="-285739">
              <a:buFont typeface="Arial" panose="020B0604020202020204" pitchFamily="34" charset="0"/>
              <a:buChar char="•"/>
              <a:defRPr lang="en-US" dirty="0"/>
            </a:lvl4pPr>
            <a:lvl5pPr marL="1294167" indent="-285739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275884" y="1189176"/>
            <a:ext cx="5254643" cy="2306529"/>
          </a:xfrm>
        </p:spPr>
        <p:txBody>
          <a:bodyPr vert="horz" wrap="square" lIns="182880" tIns="146304" rIns="182880" bIns="146304" rtlCol="0">
            <a:spAutoFit/>
          </a:bodyPr>
          <a:lstStyle>
            <a:lvl1pPr marL="380985" indent="-380985">
              <a:buFont typeface="Arial" panose="020B0604020202020204" pitchFamily="34" charset="0"/>
              <a:buChar char="•"/>
              <a:defRPr lang="en-US" dirty="0"/>
            </a:lvl1pPr>
            <a:lvl2pPr marL="621882" indent="-285739">
              <a:buFont typeface="Arial" panose="020B0604020202020204" pitchFamily="34" charset="0"/>
              <a:buChar char="•"/>
              <a:defRPr lang="en-US" dirty="0"/>
            </a:lvl2pPr>
            <a:lvl3pPr marL="845977" indent="-285739">
              <a:buFont typeface="Arial" panose="020B0604020202020204" pitchFamily="34" charset="0"/>
              <a:buChar char="•"/>
              <a:defRPr lang="en-US" dirty="0"/>
            </a:lvl3pPr>
            <a:lvl4pPr marL="1070072" indent="-285739">
              <a:buFont typeface="Arial" panose="020B0604020202020204" pitchFamily="34" charset="0"/>
              <a:buChar char="•"/>
              <a:defRPr lang="en-US" dirty="0"/>
            </a:lvl4pPr>
            <a:lvl5pPr marL="1294167" indent="-285739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39682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193713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FDFC8FA-734E-4738-BE0A-BCDED9314C3B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57141" y="6171769"/>
            <a:ext cx="896250" cy="204345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2F7499BE-DEF5-4196-A105-1F5D89651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1" y="6273942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CC35C8-8AD6-4801-B2F3-0237170850E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551" y="6196484"/>
            <a:ext cx="64522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255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ransition>
    <p:fade/>
  </p:transition>
  <p:txStyles>
    <p:titleStyle>
      <a:lvl1pPr algn="l" defTabSz="914362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91436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667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336143" marR="0" indent="0" algn="l" defTabSz="914362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560238" marR="0" indent="0" algn="l" defTabSz="914362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784334" marR="0" indent="0" algn="l" defTabSz="914362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Arial" pitchFamily="34" charset="0"/>
        <a:buNone/>
        <a:tabLst/>
        <a:defRPr sz="1667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008429" marR="0" indent="0" algn="l" defTabSz="914362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Arial" pitchFamily="34" charset="0"/>
        <a:buNone/>
        <a:tabLst/>
        <a:defRPr sz="1667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2514494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5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6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3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4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5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">
          <p15:clr>
            <a:srgbClr val="5ACBF0"/>
          </p15:clr>
        </p15:guide>
        <p15:guide id="2" pos="204">
          <p15:clr>
            <a:srgbClr val="5ACBF0"/>
          </p15:clr>
        </p15:guide>
        <p15:guide id="3" pos="881">
          <p15:clr>
            <a:srgbClr val="5ACBF0"/>
          </p15:clr>
        </p15:guide>
        <p15:guide id="4" pos="1559">
          <p15:clr>
            <a:srgbClr val="5ACBF0"/>
          </p15:clr>
        </p15:guide>
        <p15:guide id="5" pos="2236">
          <p15:clr>
            <a:srgbClr val="5ACBF0"/>
          </p15:clr>
        </p15:guide>
        <p15:guide id="6" pos="2914">
          <p15:clr>
            <a:srgbClr val="5ACBF0"/>
          </p15:clr>
        </p15:guide>
        <p15:guide id="7" pos="3592">
          <p15:clr>
            <a:srgbClr val="5ACBF0"/>
          </p15:clr>
        </p15:guide>
        <p15:guide id="8" pos="4269">
          <p15:clr>
            <a:srgbClr val="5ACBF0"/>
          </p15:clr>
        </p15:guide>
        <p15:guide id="9" pos="4944">
          <p15:clr>
            <a:srgbClr val="5ACBF0"/>
          </p15:clr>
        </p15:guide>
        <p15:guide id="10" pos="5624">
          <p15:clr>
            <a:srgbClr val="5ACBF0"/>
          </p15:clr>
        </p15:guide>
        <p15:guide id="11" pos="6302">
          <p15:clr>
            <a:srgbClr val="5ACBF0"/>
          </p15:clr>
        </p15:guide>
        <p15:guide id="12" pos="6980">
          <p15:clr>
            <a:srgbClr val="5ACBF0"/>
          </p15:clr>
        </p15:guide>
        <p15:guide id="13" pos="7657">
          <p15:clr>
            <a:srgbClr val="5ACBF0"/>
          </p15:clr>
        </p15:guide>
        <p15:guide id="14" pos="8335">
          <p15:clr>
            <a:srgbClr val="5ACBF0"/>
          </p15:clr>
        </p15:guide>
        <p15:guide id="15" pos="9012">
          <p15:clr>
            <a:srgbClr val="5ACBF0"/>
          </p15:clr>
        </p15:guide>
        <p15:guide id="16" pos="339">
          <p15:clr>
            <a:srgbClr val="C35EA4"/>
          </p15:clr>
        </p15:guide>
        <p15:guide id="17" pos="8877">
          <p15:clr>
            <a:srgbClr val="C35EA4"/>
          </p15:clr>
        </p15:guide>
        <p15:guide id="18" orient="horz" pos="912">
          <p15:clr>
            <a:srgbClr val="5ACBF0"/>
          </p15:clr>
        </p15:guide>
        <p15:guide id="19" orient="horz" pos="1575">
          <p15:clr>
            <a:srgbClr val="5ACBF0"/>
          </p15:clr>
        </p15:guide>
        <p15:guide id="20" orient="horz" pos="2253">
          <p15:clr>
            <a:srgbClr val="5ACBF0"/>
          </p15:clr>
        </p15:guide>
        <p15:guide id="21" orient="horz" pos="2931">
          <p15:clr>
            <a:srgbClr val="5ACBF0"/>
          </p15:clr>
        </p15:guide>
        <p15:guide id="22" orient="horz" pos="3600">
          <p15:clr>
            <a:srgbClr val="5ACBF0"/>
          </p15:clr>
        </p15:guide>
        <p15:guide id="23" orient="horz" pos="4286">
          <p15:clr>
            <a:srgbClr val="5ACBF0"/>
          </p15:clr>
        </p15:guide>
        <p15:guide id="24" orient="horz" pos="4964">
          <p15:clr>
            <a:srgbClr val="5ACBF0"/>
          </p15:clr>
        </p15:guide>
        <p15:guide id="25" orient="horz" pos="355">
          <p15:clr>
            <a:srgbClr val="C35EA4"/>
          </p15:clr>
        </p15:guide>
        <p15:guide id="26" orient="horz" pos="4829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itehousehistory.org/rubenstein-cente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F189FE-E1F1-E841-A796-790A10554E40}"/>
              </a:ext>
            </a:extLst>
          </p:cNvPr>
          <p:cNvSpPr txBox="1"/>
          <p:nvPr/>
        </p:nvSpPr>
        <p:spPr>
          <a:xfrm>
            <a:off x="866274" y="462013"/>
            <a:ext cx="10549288" cy="14126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Go to this link to launch the </a:t>
            </a:r>
            <a:r>
              <a:rPr lang="en-US" sz="3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qnabot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stack</a:t>
            </a:r>
          </a:p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https://</a:t>
            </a:r>
            <a:r>
              <a:rPr lang="en-US" sz="3200" dirty="0" err="1"/>
              <a:t>www.amazon.com</a:t>
            </a:r>
            <a:r>
              <a:rPr lang="en-US" sz="3200" dirty="0"/>
              <a:t>/qnabot-launch-stack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7034937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C7C76-6ADE-324B-AEEE-5660DD45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Concept: A room with many doors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F2633F-46C6-AB43-BB87-090988118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118" y="1100106"/>
            <a:ext cx="6852083" cy="506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3518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34A5F-27E6-DB40-BEF1-DC2F96DA3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designer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CAB86-843B-7A43-943E-8A018A759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240" y="1163779"/>
            <a:ext cx="5667734" cy="373025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Amazon Cognito based log 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Add, edit, delete questions</a:t>
            </a:r>
            <a:endParaRPr lang="en-US" sz="2400" dirty="0">
              <a:solidFill>
                <a:srgbClr val="FFFFFF"/>
              </a:solidFill>
              <a:latin typeface="Amazon Ember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Filter on question identifiers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Testing questions / troubleshooting / tuning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Export / </a:t>
            </a:r>
            <a:r>
              <a:rPr lang="en-US" sz="2400" dirty="0">
                <a:solidFill>
                  <a:srgbClr val="FFFFFF"/>
                </a:solidFill>
              </a:rPr>
              <a:t>back 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Amazon Ember" panose="02000000000000000000" pitchFamily="2" charset="0"/>
              </a:rPr>
              <a:t>Import / restore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Export intents to build an Alexa skill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B438AA2-4A3A-7843-B38F-83F4A8B0A9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178" r="6178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959927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40F2AB-35FD-7846-A52D-353C0C2E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74CB2-4715-074A-B709-FB36450F51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121" y="4943263"/>
            <a:ext cx="530352" cy="5819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D47143-1215-484C-B1FB-6088CF46D8BF}"/>
              </a:ext>
            </a:extLst>
          </p:cNvPr>
          <p:cNvSpPr txBox="1"/>
          <p:nvPr/>
        </p:nvSpPr>
        <p:spPr>
          <a:xfrm>
            <a:off x="6116791" y="5619293"/>
            <a:ext cx="1295953" cy="15187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Amazon Elasticsearch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ED845A-D481-1948-AF9B-53D219F321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041" y="2814550"/>
            <a:ext cx="530352" cy="5615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4D24F3-0555-D243-8309-E3730F1F32CD}"/>
              </a:ext>
            </a:extLst>
          </p:cNvPr>
          <p:cNvSpPr txBox="1"/>
          <p:nvPr/>
        </p:nvSpPr>
        <p:spPr>
          <a:xfrm>
            <a:off x="6061655" y="3418232"/>
            <a:ext cx="943550" cy="15544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Amazon Lex bot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79DBD8-B49C-3D4B-92E5-1CC413E5CD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641" y="2777113"/>
            <a:ext cx="530352" cy="6364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E92727-B51D-6D44-AACE-1553E5627A9A}"/>
              </a:ext>
            </a:extLst>
          </p:cNvPr>
          <p:cNvSpPr txBox="1"/>
          <p:nvPr/>
        </p:nvSpPr>
        <p:spPr>
          <a:xfrm>
            <a:off x="8231745" y="3418232"/>
            <a:ext cx="904604" cy="23913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Amazon Cognito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0AA7D2-274A-3148-A554-506D52BE76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85" y="2777112"/>
            <a:ext cx="530352" cy="6364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916CE9-C9A2-FB4D-801C-DA5939B97169}"/>
              </a:ext>
            </a:extLst>
          </p:cNvPr>
          <p:cNvSpPr txBox="1"/>
          <p:nvPr/>
        </p:nvSpPr>
        <p:spPr>
          <a:xfrm>
            <a:off x="7168774" y="3418232"/>
            <a:ext cx="948175" cy="17212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Amazon API Gateway</a:t>
            </a:r>
            <a:endParaRPr 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BBF1EF-4DCF-BF46-9A90-C1E03329CCD3}"/>
              </a:ext>
            </a:extLst>
          </p:cNvPr>
          <p:cNvSpPr txBox="1"/>
          <p:nvPr/>
        </p:nvSpPr>
        <p:spPr>
          <a:xfrm>
            <a:off x="5632588" y="4636990"/>
            <a:ext cx="747679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Bot Fulfillment Lambda function</a:t>
            </a:r>
            <a:endParaRPr lang="en-US" sz="14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6C300E-EF2A-5743-95CC-914F807C26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183" y="4029600"/>
            <a:ext cx="530352" cy="5542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12015E-2305-0C45-B934-EBE910A58FD3}"/>
              </a:ext>
            </a:extLst>
          </p:cNvPr>
          <p:cNvSpPr txBox="1"/>
          <p:nvPr/>
        </p:nvSpPr>
        <p:spPr>
          <a:xfrm>
            <a:off x="5163054" y="3418232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Alexa skill</a:t>
            </a:r>
            <a:endParaRPr lang="en-US" sz="14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49F8423-1D5F-B347-9952-14EEB4A538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886" y="2818185"/>
            <a:ext cx="530352" cy="5542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DA88B7-28B0-2940-A05E-960A488C8205}"/>
              </a:ext>
            </a:extLst>
          </p:cNvPr>
          <p:cNvSpPr txBox="1"/>
          <p:nvPr/>
        </p:nvSpPr>
        <p:spPr>
          <a:xfrm>
            <a:off x="5853041" y="1860593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Alexa devices</a:t>
            </a:r>
            <a:endParaRPr lang="en-US" sz="1400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8CA66A-225A-EA48-B406-B7EE28255512}"/>
              </a:ext>
            </a:extLst>
          </p:cNvPr>
          <p:cNvGrpSpPr/>
          <p:nvPr/>
        </p:nvGrpSpPr>
        <p:grpSpPr>
          <a:xfrm>
            <a:off x="7180722" y="1130168"/>
            <a:ext cx="732681" cy="630349"/>
            <a:chOff x="6180036" y="1450198"/>
            <a:chExt cx="732681" cy="73152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20BB0ED-9C28-E741-9D4E-F020FE4DC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66962" y="1517460"/>
              <a:ext cx="398850" cy="26010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71AEECF-677B-464B-8E9D-830BE2AC5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0036" y="1450198"/>
              <a:ext cx="597587" cy="597587"/>
            </a:xfrm>
            <a:prstGeom prst="rect">
              <a:avLst/>
            </a:prstGeom>
            <a:effectLst>
              <a:softEdge rad="0"/>
            </a:effec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597932B-EB7C-0748-BCDB-5FC9C4227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88" y="1609762"/>
              <a:ext cx="374729" cy="5719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9B89490-9824-9C42-8C4A-066690B46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90654" y="1725405"/>
              <a:ext cx="292945" cy="340669"/>
            </a:xfrm>
            <a:prstGeom prst="rect">
              <a:avLst/>
            </a:prstGeom>
            <a:effectLst>
              <a:softEdge rad="31750"/>
            </a:effec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6592430-CEDC-404B-9889-A33F1E595BB7}"/>
              </a:ext>
            </a:extLst>
          </p:cNvPr>
          <p:cNvSpPr txBox="1"/>
          <p:nvPr/>
        </p:nvSpPr>
        <p:spPr>
          <a:xfrm>
            <a:off x="8207231" y="4636990"/>
            <a:ext cx="848874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Lex Web UI &amp; Content Designer websites</a:t>
            </a:r>
            <a:endParaRPr lang="en-US" sz="1400" b="1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896C8A2-C9E3-6245-82D1-21A37190EAC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856" y="4013335"/>
            <a:ext cx="530352" cy="54999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0730BA9-E7BD-AD44-97A4-EA72BEA2B511}"/>
              </a:ext>
            </a:extLst>
          </p:cNvPr>
          <p:cNvSpPr txBox="1"/>
          <p:nvPr/>
        </p:nvSpPr>
        <p:spPr>
          <a:xfrm>
            <a:off x="7249930" y="4636990"/>
            <a:ext cx="785863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Content Designer Lambda functions</a:t>
            </a:r>
            <a:endParaRPr lang="en-US" sz="1400" b="1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1F19F38-F02A-274B-A2CA-6A68D0F638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85" y="4029600"/>
            <a:ext cx="530352" cy="55427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2988ADD-69DA-3345-9AC4-9F2D9FA83CED}"/>
              </a:ext>
            </a:extLst>
          </p:cNvPr>
          <p:cNvGrpSpPr/>
          <p:nvPr/>
        </p:nvGrpSpPr>
        <p:grpSpPr>
          <a:xfrm>
            <a:off x="5873488" y="1222434"/>
            <a:ext cx="681059" cy="550227"/>
            <a:chOff x="3825756" y="1630062"/>
            <a:chExt cx="681059" cy="55022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17314A2-31DB-7A43-9822-A48F86AE7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731" y="1630062"/>
              <a:ext cx="233276" cy="53135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7F3103A-5012-8643-9313-ECFE6ADB1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5756" y="2008300"/>
              <a:ext cx="233276" cy="17198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C38E41A-6C47-E04E-B933-AED958A1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61773">
              <a:off x="4170530" y="1971300"/>
              <a:ext cx="336285" cy="127434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93988E4-7A2F-EE42-A9FE-730BA2EF8E55}"/>
              </a:ext>
            </a:extLst>
          </p:cNvPr>
          <p:cNvSpPr txBox="1"/>
          <p:nvPr/>
        </p:nvSpPr>
        <p:spPr>
          <a:xfrm>
            <a:off x="7160699" y="1860593"/>
            <a:ext cx="772726" cy="17677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Lex Web Client</a:t>
            </a:r>
            <a:endParaRPr lang="en-US" sz="1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76FA7F-F306-A54E-A112-DA52B9734A4E}"/>
              </a:ext>
            </a:extLst>
          </p:cNvPr>
          <p:cNvSpPr txBox="1"/>
          <p:nvPr/>
        </p:nvSpPr>
        <p:spPr>
          <a:xfrm>
            <a:off x="8122808" y="1860593"/>
            <a:ext cx="894648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Content Designer</a:t>
            </a:r>
            <a:endParaRPr lang="en-US" sz="1400" b="1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2281B96-25F5-0F47-AE3F-6EB831C342CF}"/>
              </a:ext>
            </a:extLst>
          </p:cNvPr>
          <p:cNvCxnSpPr/>
          <p:nvPr/>
        </p:nvCxnSpPr>
        <p:spPr>
          <a:xfrm flipH="1">
            <a:off x="5483094" y="2134913"/>
            <a:ext cx="453321" cy="583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ED9EFCC-678E-7743-868C-07FAC97255C7}"/>
              </a:ext>
            </a:extLst>
          </p:cNvPr>
          <p:cNvCxnSpPr/>
          <p:nvPr/>
        </p:nvCxnSpPr>
        <p:spPr>
          <a:xfrm flipH="1">
            <a:off x="6752248" y="2098696"/>
            <a:ext cx="538618" cy="60159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86278FA-D6CF-8343-B295-05F66AE3757A}"/>
              </a:ext>
            </a:extLst>
          </p:cNvPr>
          <p:cNvCxnSpPr/>
          <p:nvPr/>
        </p:nvCxnSpPr>
        <p:spPr>
          <a:xfrm>
            <a:off x="8009499" y="3642641"/>
            <a:ext cx="281616" cy="27920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58D6161-03C0-0141-BC0D-D255D806C55D}"/>
              </a:ext>
            </a:extLst>
          </p:cNvPr>
          <p:cNvCxnSpPr/>
          <p:nvPr/>
        </p:nvCxnSpPr>
        <p:spPr>
          <a:xfrm flipH="1">
            <a:off x="7638917" y="3642641"/>
            <a:ext cx="7889" cy="28413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B8B287-9FD4-E84D-A0F3-5B8BBD7D26BC}"/>
              </a:ext>
            </a:extLst>
          </p:cNvPr>
          <p:cNvCxnSpPr/>
          <p:nvPr/>
        </p:nvCxnSpPr>
        <p:spPr>
          <a:xfrm flipH="1">
            <a:off x="6980566" y="4544688"/>
            <a:ext cx="238557" cy="31017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C51823E-C3C7-2C4A-B28D-F1143938CAA9}"/>
              </a:ext>
            </a:extLst>
          </p:cNvPr>
          <p:cNvCxnSpPr/>
          <p:nvPr/>
        </p:nvCxnSpPr>
        <p:spPr>
          <a:xfrm>
            <a:off x="6399899" y="4544688"/>
            <a:ext cx="238557" cy="31017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6A4EC9-A2E0-1E4C-8318-9BE3FB8BCC63}"/>
              </a:ext>
            </a:extLst>
          </p:cNvPr>
          <p:cNvCxnSpPr/>
          <p:nvPr/>
        </p:nvCxnSpPr>
        <p:spPr>
          <a:xfrm flipH="1">
            <a:off x="6181734" y="3576174"/>
            <a:ext cx="218166" cy="35059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9AFA70D-1AF3-DD4E-BE79-69708A62737A}"/>
              </a:ext>
            </a:extLst>
          </p:cNvPr>
          <p:cNvGrpSpPr/>
          <p:nvPr/>
        </p:nvGrpSpPr>
        <p:grpSpPr>
          <a:xfrm>
            <a:off x="8322583" y="1149624"/>
            <a:ext cx="597587" cy="597587"/>
            <a:chOff x="7246327" y="1517165"/>
            <a:chExt cx="597587" cy="59758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B73CFFF-0910-9941-A2A3-CA4ACCB76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6327" y="1517165"/>
              <a:ext cx="597587" cy="59758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B3FB092-DD8C-1F45-9E36-468618449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21537" y="1573338"/>
              <a:ext cx="430985" cy="271624"/>
            </a:xfrm>
            <a:prstGeom prst="rect">
              <a:avLst/>
            </a:prstGeom>
            <a:effectLst>
              <a:softEdge rad="25400"/>
            </a:effectLst>
          </p:spPr>
        </p:pic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80ADD7A-DEA8-C141-BEB9-35CC35FA15B9}"/>
              </a:ext>
            </a:extLst>
          </p:cNvPr>
          <p:cNvCxnSpPr/>
          <p:nvPr/>
        </p:nvCxnSpPr>
        <p:spPr>
          <a:xfrm>
            <a:off x="5665514" y="3576174"/>
            <a:ext cx="218166" cy="35059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DB6A479-2DB5-C14F-B84A-702AB0FBC9A5}"/>
              </a:ext>
            </a:extLst>
          </p:cNvPr>
          <p:cNvCxnSpPr/>
          <p:nvPr/>
        </p:nvCxnSpPr>
        <p:spPr>
          <a:xfrm>
            <a:off x="8623086" y="2068203"/>
            <a:ext cx="8582" cy="57166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71D8F6E-E6A7-EE42-947B-859CBB7C46AD}"/>
              </a:ext>
            </a:extLst>
          </p:cNvPr>
          <p:cNvCxnSpPr/>
          <p:nvPr/>
        </p:nvCxnSpPr>
        <p:spPr>
          <a:xfrm>
            <a:off x="7942083" y="2098696"/>
            <a:ext cx="497915" cy="53026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A3EE38E-50EA-3A4B-B857-908195177138}"/>
              </a:ext>
            </a:extLst>
          </p:cNvPr>
          <p:cNvCxnSpPr/>
          <p:nvPr/>
        </p:nvCxnSpPr>
        <p:spPr>
          <a:xfrm>
            <a:off x="7641219" y="2068203"/>
            <a:ext cx="3284" cy="57166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FB95B14-FF1C-2A4C-A6DE-C5FCD2B2E5E4}"/>
              </a:ext>
            </a:extLst>
          </p:cNvPr>
          <p:cNvCxnSpPr/>
          <p:nvPr/>
        </p:nvCxnSpPr>
        <p:spPr>
          <a:xfrm flipH="1">
            <a:off x="7899032" y="2095183"/>
            <a:ext cx="538618" cy="60159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89FE68B-6F7F-A24A-95E3-41D18C880444}"/>
              </a:ext>
            </a:extLst>
          </p:cNvPr>
          <p:cNvGrpSpPr/>
          <p:nvPr/>
        </p:nvGrpSpPr>
        <p:grpSpPr>
          <a:xfrm>
            <a:off x="2139459" y="1154665"/>
            <a:ext cx="597587" cy="597587"/>
            <a:chOff x="7246327" y="1517165"/>
            <a:chExt cx="597587" cy="597587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73BC559-D1CA-AC4B-88A9-31A71EB04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6327" y="1517165"/>
              <a:ext cx="597587" cy="597587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D9F0904-85C2-BB4A-A3F8-3CF446E42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21537" y="1573338"/>
              <a:ext cx="430985" cy="271624"/>
            </a:xfrm>
            <a:prstGeom prst="rect">
              <a:avLst/>
            </a:prstGeom>
            <a:effectLst>
              <a:softEdge rad="25400"/>
            </a:effectLst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9A16AEB-FE53-8742-96C8-DE98FEFD2A11}"/>
              </a:ext>
            </a:extLst>
          </p:cNvPr>
          <p:cNvSpPr txBox="1"/>
          <p:nvPr/>
        </p:nvSpPr>
        <p:spPr>
          <a:xfrm>
            <a:off x="1982837" y="1880547"/>
            <a:ext cx="894648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Kibana</a:t>
            </a:r>
            <a:br>
              <a:rPr lang="en-US" sz="800" b="1" dirty="0"/>
            </a:br>
            <a:r>
              <a:rPr lang="en-US" sz="800" b="1" dirty="0"/>
              <a:t>Usage Reports</a:t>
            </a:r>
            <a:endParaRPr lang="en-US" sz="1400" b="1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3F1C375-36C2-2545-B9E8-5E02E202C1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472" y="4073107"/>
            <a:ext cx="467068" cy="49301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E866FC8-D385-F441-8167-6AA3244F3B63}"/>
              </a:ext>
            </a:extLst>
          </p:cNvPr>
          <p:cNvSpPr txBox="1"/>
          <p:nvPr/>
        </p:nvSpPr>
        <p:spPr>
          <a:xfrm>
            <a:off x="4471905" y="4657028"/>
            <a:ext cx="749248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spc="-50" dirty="0"/>
              <a:t>Amazon Kinesis Firehose</a:t>
            </a:r>
            <a:endParaRPr lang="en-US" sz="1400" b="1" spc="-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FE1D54D-6A3D-1846-973B-6F0262DBE98E}"/>
              </a:ext>
            </a:extLst>
          </p:cNvPr>
          <p:cNvSpPr txBox="1"/>
          <p:nvPr/>
        </p:nvSpPr>
        <p:spPr>
          <a:xfrm>
            <a:off x="3042313" y="4678422"/>
            <a:ext cx="848874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 err="1"/>
              <a:t>QnaMetrics</a:t>
            </a:r>
            <a:endParaRPr lang="en-US" sz="1400" b="1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E2E83B89-70DE-1D47-94C7-E2F08ABEDF1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38" y="4054767"/>
            <a:ext cx="530352" cy="549994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4F117A7-5C16-654F-8768-3C0153110562}"/>
              </a:ext>
            </a:extLst>
          </p:cNvPr>
          <p:cNvCxnSpPr>
            <a:cxnSpLocks/>
            <a:stCxn id="59" idx="2"/>
          </p:cNvCxnSpPr>
          <p:nvPr/>
        </p:nvCxnSpPr>
        <p:spPr>
          <a:xfrm>
            <a:off x="2430161" y="2154867"/>
            <a:ext cx="33545" cy="326621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49F2EBA-4FBA-2D4A-A6B6-A1B74F6472F8}"/>
              </a:ext>
            </a:extLst>
          </p:cNvPr>
          <p:cNvCxnSpPr>
            <a:cxnSpLocks/>
          </p:cNvCxnSpPr>
          <p:nvPr/>
        </p:nvCxnSpPr>
        <p:spPr>
          <a:xfrm>
            <a:off x="2463706" y="5421086"/>
            <a:ext cx="402941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3361B47-A742-134B-BE83-091A89A535B2}"/>
              </a:ext>
            </a:extLst>
          </p:cNvPr>
          <p:cNvCxnSpPr>
            <a:cxnSpLocks/>
            <a:stCxn id="63" idx="1"/>
          </p:cNvCxnSpPr>
          <p:nvPr/>
        </p:nvCxnSpPr>
        <p:spPr>
          <a:xfrm flipH="1">
            <a:off x="3627914" y="4319616"/>
            <a:ext cx="887558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EE2AA0A-EA8E-474C-AE95-557D70F987CE}"/>
              </a:ext>
            </a:extLst>
          </p:cNvPr>
          <p:cNvCxnSpPr>
            <a:cxnSpLocks/>
            <a:endCxn id="63" idx="3"/>
          </p:cNvCxnSpPr>
          <p:nvPr/>
        </p:nvCxnSpPr>
        <p:spPr>
          <a:xfrm flipH="1">
            <a:off x="4982540" y="4319616"/>
            <a:ext cx="788644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9D8BB21-07F9-E047-B2FD-2407340543D5}"/>
              </a:ext>
            </a:extLst>
          </p:cNvPr>
          <p:cNvCxnSpPr>
            <a:cxnSpLocks/>
          </p:cNvCxnSpPr>
          <p:nvPr/>
        </p:nvCxnSpPr>
        <p:spPr>
          <a:xfrm>
            <a:off x="4982540" y="4544688"/>
            <a:ext cx="1510581" cy="822959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4034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CE41-F5D8-344B-8703-3A5DAFE36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Hooks – enabling advanced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2B64F-C92E-4E47-9FBD-1F086BB16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1" y="1189179"/>
            <a:ext cx="11653521" cy="3812390"/>
          </a:xfrm>
        </p:spPr>
        <p:txBody>
          <a:bodyPr/>
          <a:lstStyle/>
          <a:p>
            <a:r>
              <a:rPr lang="en-US" sz="1833" dirty="0"/>
              <a:t>Some questions can’t be answered from </a:t>
            </a:r>
            <a:r>
              <a:rPr lang="en-US" sz="1833" dirty="0">
                <a:solidFill>
                  <a:srgbClr val="FFFFFF"/>
                </a:solidFill>
              </a:rPr>
              <a:t>static text</a:t>
            </a:r>
            <a:r>
              <a:rPr lang="en-US" sz="1833" dirty="0"/>
              <a:t> in Amazon </a:t>
            </a:r>
            <a:r>
              <a:rPr lang="en-US" sz="1833" dirty="0">
                <a:solidFill>
                  <a:srgbClr val="FFFFFF"/>
                </a:solidFill>
              </a:rPr>
              <a:t>Elasticsearch</a:t>
            </a:r>
            <a:r>
              <a:rPr lang="en-US" sz="1833" dirty="0"/>
              <a:t>, </a:t>
            </a:r>
            <a:r>
              <a:rPr lang="en-US" sz="1833" dirty="0">
                <a:solidFill>
                  <a:srgbClr val="FFFFFF"/>
                </a:solidFill>
              </a:rPr>
              <a:t>e.g.</a:t>
            </a:r>
            <a:r>
              <a:rPr lang="en-US" sz="1833" dirty="0"/>
              <a:t>:</a:t>
            </a:r>
          </a:p>
          <a:p>
            <a:pPr marL="776665" lvl="1" indent="-190515">
              <a:buFont typeface="Arial" panose="020B0604020202020204" pitchFamily="34" charset="0"/>
              <a:buChar char="•"/>
            </a:pPr>
            <a:r>
              <a:rPr lang="en-US" sz="1500" i="1" dirty="0"/>
              <a:t>What time do you close today?</a:t>
            </a:r>
          </a:p>
          <a:p>
            <a:pPr marL="776665" lvl="1" indent="-190515">
              <a:buFont typeface="Arial" panose="020B0604020202020204" pitchFamily="34" charset="0"/>
              <a:buChar char="•"/>
            </a:pPr>
            <a:r>
              <a:rPr lang="en-US" sz="1500" i="1" dirty="0"/>
              <a:t>When have the last solar flares occurred?</a:t>
            </a:r>
          </a:p>
          <a:p>
            <a:endParaRPr lang="en-US" sz="1500" dirty="0"/>
          </a:p>
          <a:p>
            <a:r>
              <a:rPr lang="en-US" sz="1833" b="1" dirty="0"/>
              <a:t>Introducing </a:t>
            </a:r>
            <a:r>
              <a:rPr lang="en-US" sz="1833" b="1" dirty="0">
                <a:solidFill>
                  <a:schemeClr val="accent4"/>
                </a:solidFill>
                <a:latin typeface="+mj-lt"/>
              </a:rPr>
              <a:t>Lambda Hooks</a:t>
            </a:r>
          </a:p>
          <a:p>
            <a:pPr marL="776665" lvl="1" indent="-190515">
              <a:buFont typeface="Arial" panose="020B0604020202020204" pitchFamily="34" charset="0"/>
              <a:buChar char="•"/>
            </a:pPr>
            <a:r>
              <a:rPr lang="en-US" sz="1500" dirty="0"/>
              <a:t>Extend </a:t>
            </a:r>
            <a:r>
              <a:rPr lang="en-US" sz="1500" dirty="0" err="1"/>
              <a:t>QnABot</a:t>
            </a:r>
            <a:r>
              <a:rPr lang="en-US" sz="1500" dirty="0"/>
              <a:t> with your own </a:t>
            </a:r>
            <a:r>
              <a:rPr lang="en-US" sz="1500" dirty="0">
                <a:solidFill>
                  <a:srgbClr val="FFFFFF"/>
                </a:solidFill>
              </a:rPr>
              <a:t>Lambda functions</a:t>
            </a:r>
            <a:r>
              <a:rPr lang="en-US" sz="1500" dirty="0"/>
              <a:t> </a:t>
            </a:r>
          </a:p>
          <a:p>
            <a:pPr marL="776665" lvl="1" indent="-190515">
              <a:buFont typeface="Arial" panose="020B0604020202020204" pitchFamily="34" charset="0"/>
              <a:buChar char="•"/>
            </a:pPr>
            <a:r>
              <a:rPr lang="en-US" sz="1500" dirty="0"/>
              <a:t>Associate your Lambda to any item in Content </a:t>
            </a:r>
            <a:r>
              <a:rPr lang="en-US" sz="1500" dirty="0">
                <a:solidFill>
                  <a:srgbClr val="FFFFFF"/>
                </a:solidFill>
              </a:rPr>
              <a:t>Designer</a:t>
            </a:r>
            <a:endParaRPr lang="en-US" sz="1500" dirty="0">
              <a:solidFill>
                <a:srgbClr val="FFFFFF"/>
              </a:solidFill>
              <a:latin typeface="Amazon Ember" panose="02000000000000000000" pitchFamily="2" charset="0"/>
            </a:endParaRPr>
          </a:p>
          <a:p>
            <a:pPr marL="776665" lvl="1" indent="-190515">
              <a:buFont typeface="Arial" panose="020B0604020202020204" pitchFamily="34" charset="0"/>
              <a:buChar char="•"/>
            </a:pPr>
            <a:r>
              <a:rPr lang="en-US" sz="1500" dirty="0"/>
              <a:t>Your Lambda </a:t>
            </a:r>
            <a:r>
              <a:rPr lang="en-US" sz="1500" dirty="0">
                <a:solidFill>
                  <a:srgbClr val="FFFFFF"/>
                </a:solidFill>
              </a:rPr>
              <a:t>will be called</a:t>
            </a:r>
            <a:r>
              <a:rPr lang="en-US" sz="1500" dirty="0"/>
              <a:t> by </a:t>
            </a:r>
            <a:r>
              <a:rPr lang="en-US" sz="1500" dirty="0" err="1"/>
              <a:t>QnABot</a:t>
            </a:r>
            <a:r>
              <a:rPr lang="en-US" sz="1500" dirty="0"/>
              <a:t> when that item is matched</a:t>
            </a:r>
          </a:p>
          <a:p>
            <a:pPr marL="776665" lvl="1" indent="-190515">
              <a:buFont typeface="Arial" panose="020B0604020202020204" pitchFamily="34" charset="0"/>
              <a:buChar char="•"/>
            </a:pPr>
            <a:r>
              <a:rPr lang="en-US" sz="1500" dirty="0"/>
              <a:t>Your Lambda can either:</a:t>
            </a:r>
          </a:p>
          <a:p>
            <a:pPr marL="1116604" lvl="2" indent="-214330">
              <a:buFont typeface="+mj-lt"/>
              <a:buAutoNum type="arabicPeriod"/>
            </a:pPr>
            <a:r>
              <a:rPr lang="en-US" sz="1167" b="1" dirty="0">
                <a:solidFill>
                  <a:schemeClr val="accent4"/>
                </a:solidFill>
              </a:rPr>
              <a:t>Create a dynamic answer </a:t>
            </a:r>
            <a:r>
              <a:rPr lang="en-US" sz="1167" dirty="0"/>
              <a:t>- </a:t>
            </a:r>
            <a:r>
              <a:rPr lang="en-US" sz="1167" dirty="0">
                <a:solidFill>
                  <a:srgbClr val="FFFFFF"/>
                </a:solidFill>
              </a:rPr>
              <a:t>e.g.</a:t>
            </a:r>
            <a:r>
              <a:rPr lang="en-US" sz="1167" dirty="0"/>
              <a:t> “</a:t>
            </a:r>
            <a:r>
              <a:rPr lang="en-US" sz="1167" i="1" dirty="0"/>
              <a:t>What time do you close today?”</a:t>
            </a:r>
          </a:p>
          <a:p>
            <a:pPr marL="1116604" lvl="2" indent="-214330">
              <a:buFont typeface="+mj-lt"/>
              <a:buAutoNum type="arabicPeriod"/>
            </a:pPr>
            <a:r>
              <a:rPr lang="en-US" sz="1167" b="1" dirty="0">
                <a:solidFill>
                  <a:schemeClr val="accent4"/>
                </a:solidFill>
              </a:rPr>
              <a:t>Redirect to a different question </a:t>
            </a:r>
            <a:r>
              <a:rPr lang="en-US" sz="1167" i="1" dirty="0"/>
              <a:t>– </a:t>
            </a:r>
            <a:r>
              <a:rPr lang="en-US" sz="1167" dirty="0">
                <a:solidFill>
                  <a:srgbClr val="FFFFFF"/>
                </a:solidFill>
              </a:rPr>
              <a:t>e.g.</a:t>
            </a:r>
            <a:r>
              <a:rPr lang="en-US" sz="1167" dirty="0"/>
              <a:t> </a:t>
            </a:r>
            <a:r>
              <a:rPr lang="en-US" sz="1167" i="1" dirty="0"/>
              <a:t>“Next room or Previous room.”</a:t>
            </a:r>
            <a:endParaRPr lang="en-US" sz="1500" dirty="0"/>
          </a:p>
          <a:p>
            <a:endParaRPr lang="en-US" sz="1807" i="1" dirty="0"/>
          </a:p>
          <a:p>
            <a:endParaRPr lang="en-US" sz="1500" b="1" dirty="0"/>
          </a:p>
        </p:txBody>
      </p:sp>
      <p:sp>
        <p:nvSpPr>
          <p:cNvPr id="5" name="7-Point Star 4">
            <a:extLst>
              <a:ext uri="{FF2B5EF4-FFF2-40B4-BE49-F238E27FC236}">
                <a16:creationId xmlns:a16="http://schemas.microsoft.com/office/drawing/2014/main" id="{455A6E7A-082A-114E-91D7-45D2CCEDCCD9}"/>
              </a:ext>
            </a:extLst>
          </p:cNvPr>
          <p:cNvSpPr/>
          <p:nvPr/>
        </p:nvSpPr>
        <p:spPr>
          <a:xfrm>
            <a:off x="7067999" y="1274383"/>
            <a:ext cx="4637175" cy="4270925"/>
          </a:xfrm>
          <a:prstGeom prst="star7">
            <a:avLst>
              <a:gd name="adj" fmla="val 32711"/>
              <a:gd name="hf" fmla="val 102572"/>
              <a:gd name="vf" fmla="val 10521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67" dirty="0"/>
          </a:p>
          <a:p>
            <a:pPr algn="ctr"/>
            <a:endParaRPr lang="en-US" sz="1167" dirty="0"/>
          </a:p>
          <a:p>
            <a:pPr algn="ctr"/>
            <a:r>
              <a:rPr lang="en-US" sz="1167" b="1" dirty="0"/>
              <a:t>Lambda Hooks can be used for all sorts of things!</a:t>
            </a:r>
          </a:p>
          <a:p>
            <a:pPr marL="142886" indent="-142886">
              <a:buFont typeface="Arial" panose="020B0604020202020204" pitchFamily="34" charset="0"/>
              <a:buChar char="•"/>
            </a:pPr>
            <a:endParaRPr lang="en-US" sz="1000" dirty="0"/>
          </a:p>
          <a:p>
            <a:pPr algn="ctr"/>
            <a:r>
              <a:rPr lang="en-US" sz="833" dirty="0"/>
              <a:t>Look up </a:t>
            </a:r>
            <a:r>
              <a:rPr lang="en-US" sz="833" dirty="0">
                <a:solidFill>
                  <a:srgbClr val="FFFFFF"/>
                </a:solidFill>
              </a:rPr>
              <a:t>external content</a:t>
            </a:r>
            <a:br>
              <a:rPr lang="en-US" sz="833" dirty="0"/>
            </a:br>
            <a:endParaRPr lang="en-US" sz="833" dirty="0"/>
          </a:p>
          <a:p>
            <a:pPr algn="ctr"/>
            <a:r>
              <a:rPr lang="en-US" sz="833" dirty="0"/>
              <a:t>Log what the user says / capture feedback</a:t>
            </a:r>
            <a:br>
              <a:rPr lang="en-US" sz="833" dirty="0"/>
            </a:br>
            <a:endParaRPr lang="en-US" sz="833" dirty="0"/>
          </a:p>
          <a:p>
            <a:pPr algn="ctr"/>
            <a:r>
              <a:rPr lang="en-US" sz="833" dirty="0"/>
              <a:t>Navigate back and forward through </a:t>
            </a:r>
            <a:r>
              <a:rPr lang="en-US" sz="833" dirty="0">
                <a:solidFill>
                  <a:srgbClr val="FFFFFF"/>
                </a:solidFill>
              </a:rPr>
              <a:t>items</a:t>
            </a:r>
            <a:br>
              <a:rPr lang="en-US" sz="833" dirty="0"/>
            </a:br>
            <a:endParaRPr lang="en-US" sz="833" dirty="0"/>
          </a:p>
          <a:p>
            <a:pPr algn="ctr"/>
            <a:r>
              <a:rPr lang="en-US" sz="833" dirty="0"/>
              <a:t>Perform </a:t>
            </a:r>
            <a:r>
              <a:rPr lang="en-US" sz="833" dirty="0">
                <a:solidFill>
                  <a:srgbClr val="FFFFFF"/>
                </a:solidFill>
              </a:rPr>
              <a:t>actions</a:t>
            </a:r>
            <a:r>
              <a:rPr lang="en-US" sz="833" dirty="0"/>
              <a:t> based on </a:t>
            </a:r>
            <a:r>
              <a:rPr lang="en-US" sz="833" dirty="0">
                <a:solidFill>
                  <a:srgbClr val="FFFFFF"/>
                </a:solidFill>
              </a:rPr>
              <a:t>user command</a:t>
            </a:r>
            <a:r>
              <a:rPr lang="en-US" sz="833" dirty="0"/>
              <a:t>, </a:t>
            </a:r>
            <a:r>
              <a:rPr lang="en-US" sz="833" dirty="0">
                <a:solidFill>
                  <a:srgbClr val="FFFFFF"/>
                </a:solidFill>
              </a:rPr>
              <a:t>e.g.</a:t>
            </a:r>
            <a:r>
              <a:rPr lang="en-US" sz="833" dirty="0"/>
              <a:t>:</a:t>
            </a:r>
          </a:p>
          <a:p>
            <a:pPr marL="843427" lvl="2" indent="0"/>
            <a:r>
              <a:rPr lang="en-US" sz="833" i="1" dirty="0"/>
              <a:t>- Send email</a:t>
            </a:r>
          </a:p>
          <a:p>
            <a:pPr marL="843427" lvl="2" indent="0"/>
            <a:r>
              <a:rPr lang="en-US" sz="833" i="1" dirty="0"/>
              <a:t>- Control </a:t>
            </a:r>
            <a:r>
              <a:rPr lang="en-US" sz="833" i="1" dirty="0" err="1"/>
              <a:t>IoT</a:t>
            </a:r>
            <a:r>
              <a:rPr lang="en-US" sz="833" i="1" dirty="0"/>
              <a:t> things</a:t>
            </a:r>
            <a:br>
              <a:rPr lang="en-US" sz="833" i="1" dirty="0"/>
            </a:br>
            <a:endParaRPr lang="en-US" sz="833" i="1" dirty="0"/>
          </a:p>
          <a:p>
            <a:pPr algn="ctr"/>
            <a:r>
              <a:rPr lang="en-US" sz="833" dirty="0"/>
              <a:t>Route utterance to another bot for specialized </a:t>
            </a:r>
            <a:r>
              <a:rPr lang="en-US" sz="833" dirty="0">
                <a:solidFill>
                  <a:srgbClr val="FFFFFF"/>
                </a:solidFill>
              </a:rPr>
              <a:t>handling</a:t>
            </a:r>
            <a:endParaRPr lang="en-US" sz="833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62191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3E345-2D4A-7A4D-8470-A22D583E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D18B7-7967-0F44-8F18-5B58EAD87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0" y="1034632"/>
            <a:ext cx="11653521" cy="494904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Step 1 – Deploy your own </a:t>
            </a:r>
            <a:r>
              <a:rPr lang="en-US" sz="2800" dirty="0" err="1"/>
              <a:t>QnABot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Step 2 – Manage questions, answers, test the simple bot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Step 3 – Deploy on your website using the chatbot UI</a:t>
            </a:r>
          </a:p>
          <a:p>
            <a:endParaRPr lang="en-US" sz="2800" dirty="0"/>
          </a:p>
          <a:p>
            <a:r>
              <a:rPr lang="en-US" sz="2800" dirty="0"/>
              <a:t>Optional steps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Step 4 – Integrate </a:t>
            </a:r>
            <a:r>
              <a:rPr lang="en-US" sz="2800" dirty="0" err="1"/>
              <a:t>QnABot</a:t>
            </a:r>
            <a:r>
              <a:rPr lang="en-US" sz="2800" dirty="0"/>
              <a:t> with an Amazon Connect Call Center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Step 5 – Deploy your </a:t>
            </a:r>
            <a:r>
              <a:rPr lang="en-US" sz="2800" dirty="0" err="1"/>
              <a:t>QnABot</a:t>
            </a:r>
            <a:r>
              <a:rPr lang="en-US" sz="2800" dirty="0"/>
              <a:t> as an Alexa Skill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Step 6 – Monitor </a:t>
            </a:r>
            <a:r>
              <a:rPr lang="en-US" sz="2800" dirty="0" err="1"/>
              <a:t>QnABot</a:t>
            </a:r>
            <a:r>
              <a:rPr lang="en-US" sz="2800" dirty="0"/>
              <a:t> usage and user feedback using Kibana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Step 7 – Customize </a:t>
            </a:r>
            <a:r>
              <a:rPr lang="en-US" sz="2800" dirty="0" err="1"/>
              <a:t>QnABot</a:t>
            </a:r>
            <a:r>
              <a:rPr lang="en-US" sz="2800" dirty="0"/>
              <a:t> with Lambda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Workshop Cleanup</a:t>
            </a:r>
          </a:p>
        </p:txBody>
      </p:sp>
    </p:spTree>
    <p:extLst>
      <p:ext uri="{BB962C8B-B14F-4D97-AF65-F5344CB8AC3E}">
        <p14:creationId xmlns:p14="http://schemas.microsoft.com/office/powerpoint/2010/main" val="257376563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B926F-A3B9-B342-BB91-6132CE7E1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the workshop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8E2AA8-03F0-B041-B81F-2DB15F89C36B}"/>
              </a:ext>
            </a:extLst>
          </p:cNvPr>
          <p:cNvSpPr/>
          <p:nvPr/>
        </p:nvSpPr>
        <p:spPr>
          <a:xfrm>
            <a:off x="385948" y="1571676"/>
            <a:ext cx="11447813" cy="1209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Go to this link to launch the 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QnABot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stack as soon as you can</a:t>
            </a:r>
          </a:p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4000" dirty="0"/>
              <a:t>https://</a:t>
            </a:r>
            <a:r>
              <a:rPr lang="en-US" sz="4000" dirty="0" err="1"/>
              <a:t>www.amazon.com</a:t>
            </a:r>
            <a:r>
              <a:rPr lang="en-US" sz="4000" dirty="0"/>
              <a:t>/</a:t>
            </a:r>
            <a:r>
              <a:rPr lang="en-US" sz="4000" dirty="0" err="1"/>
              <a:t>qnabot</a:t>
            </a:r>
            <a:r>
              <a:rPr lang="en-US" sz="4000" dirty="0"/>
              <a:t>-launch-stack</a:t>
            </a:r>
            <a:endParaRPr lang="en-US" sz="4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A53CC8-C3DC-1644-932B-68E826DA2150}"/>
              </a:ext>
            </a:extLst>
          </p:cNvPr>
          <p:cNvSpPr/>
          <p:nvPr/>
        </p:nvSpPr>
        <p:spPr>
          <a:xfrm>
            <a:off x="528452" y="3427746"/>
            <a:ext cx="11038114" cy="1209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Workshop Instructions</a:t>
            </a:r>
          </a:p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4000" dirty="0"/>
              <a:t>https://</a:t>
            </a:r>
            <a:r>
              <a:rPr lang="en-US" sz="4000" dirty="0" err="1"/>
              <a:t>www.amazon.com</a:t>
            </a:r>
            <a:r>
              <a:rPr lang="en-US" sz="4000" dirty="0"/>
              <a:t>/</a:t>
            </a:r>
            <a:r>
              <a:rPr lang="en-US" sz="4000" dirty="0" err="1"/>
              <a:t>qnabot</a:t>
            </a:r>
            <a:r>
              <a:rPr lang="en-US" sz="4000" dirty="0"/>
              <a:t>-workshop</a:t>
            </a:r>
            <a:endParaRPr lang="en-US" sz="4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1524854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1C6CEA-D0C8-F646-B996-EE88292353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Bob Strahan</a:t>
            </a:r>
          </a:p>
          <a:p>
            <a:r>
              <a:rPr lang="en-US" dirty="0"/>
              <a:t>Bob Potterveld</a:t>
            </a:r>
          </a:p>
        </p:txBody>
      </p:sp>
    </p:spTree>
    <p:extLst>
      <p:ext uri="{BB962C8B-B14F-4D97-AF65-F5344CB8AC3E}">
        <p14:creationId xmlns:p14="http://schemas.microsoft.com/office/powerpoint/2010/main" val="162146109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21913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11AE38-B7EC-994E-98F5-924B433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1941676"/>
            <a:ext cx="9993091" cy="1542143"/>
          </a:xfrm>
        </p:spPr>
        <p:txBody>
          <a:bodyPr/>
          <a:lstStyle/>
          <a:p>
            <a:r>
              <a:rPr lang="en-US" sz="4800" dirty="0"/>
              <a:t>Create a “Question and Answer” Bot with Amazon Lex and Amazon Alexa</a:t>
            </a:r>
            <a:br>
              <a:rPr lang="en-US" sz="4800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04F829-C0F9-C344-B5FD-526B91BFD1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Bob Strahan &amp; Bob Potterveld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B43464-8DBA-A74B-8991-DAD1C8B86A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AIM314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F6DA3F-8A6A-7E47-85A5-39876B4B132B}"/>
              </a:ext>
            </a:extLst>
          </p:cNvPr>
          <p:cNvSpPr/>
          <p:nvPr/>
        </p:nvSpPr>
        <p:spPr>
          <a:xfrm>
            <a:off x="611580" y="4756068"/>
            <a:ext cx="10848108" cy="1071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Go to this link to launch the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QnAbot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stack as soon as you can</a:t>
            </a:r>
          </a:p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</a:t>
            </a:r>
            <a:r>
              <a:rPr lang="en-US" sz="3600" dirty="0" err="1"/>
              <a:t>www.amazon.com</a:t>
            </a:r>
            <a:r>
              <a:rPr lang="en-US" sz="3600" dirty="0"/>
              <a:t>/</a:t>
            </a:r>
            <a:r>
              <a:rPr lang="en-US" sz="3600" dirty="0" err="1"/>
              <a:t>qnabot</a:t>
            </a:r>
            <a:r>
              <a:rPr lang="en-US" sz="3600" dirty="0"/>
              <a:t>-launch-stack</a:t>
            </a:r>
            <a:endParaRPr lang="en-US" sz="3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8994839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6361CC3-FBFE-0041-A46A-0946570F6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75" y="1320801"/>
            <a:ext cx="10757271" cy="2372957"/>
          </a:xfrm>
        </p:spPr>
        <p:txBody>
          <a:bodyPr/>
          <a:lstStyle/>
          <a:p>
            <a:r>
              <a:rPr lang="en-US" dirty="0"/>
              <a:t>Goal: Enable you to deploy a bot that supports your business needs on the web and on Alexa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89CBEF-562E-4C4F-916D-8B73B67C8984}"/>
              </a:ext>
            </a:extLst>
          </p:cNvPr>
          <p:cNvSpPr/>
          <p:nvPr/>
        </p:nvSpPr>
        <p:spPr>
          <a:xfrm>
            <a:off x="374073" y="4112393"/>
            <a:ext cx="11139054" cy="1071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Go to this link to launch the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QnAbot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stack as soon as you can</a:t>
            </a:r>
          </a:p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</a:t>
            </a:r>
            <a:r>
              <a:rPr lang="en-US" sz="3600" dirty="0" err="1"/>
              <a:t>www.amazon.com</a:t>
            </a:r>
            <a:r>
              <a:rPr lang="en-US" sz="3600" dirty="0"/>
              <a:t>/</a:t>
            </a:r>
            <a:r>
              <a:rPr lang="en-US" sz="3600" dirty="0" err="1"/>
              <a:t>qnabot</a:t>
            </a:r>
            <a:r>
              <a:rPr lang="en-US" sz="3600" dirty="0"/>
              <a:t>-launch-stack</a:t>
            </a:r>
            <a:endParaRPr lang="en-US" sz="3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9191279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36F74-8760-9B49-BB88-406A58086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During this workshop, we’ll be using </a:t>
            </a:r>
            <a:r>
              <a:rPr lang="en-US" dirty="0" err="1"/>
              <a:t>QnABot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AD971-5F0D-7440-B87C-9BC56C973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1" y="1189179"/>
            <a:ext cx="11653521" cy="3246081"/>
          </a:xfrm>
        </p:spPr>
        <p:txBody>
          <a:bodyPr/>
          <a:lstStyle/>
          <a:p>
            <a:r>
              <a:rPr lang="en-US" sz="2800" dirty="0" err="1">
                <a:solidFill>
                  <a:srgbClr val="FFFFFF"/>
                </a:solidFill>
              </a:rPr>
              <a:t>QnABot</a:t>
            </a:r>
            <a:r>
              <a:rPr lang="en-US" sz="2800" dirty="0"/>
              <a:t> uses Amazon Lex and Amazon Alexa to provide a natural language interface to a “Question and Answer” knowledge base, so your users can </a:t>
            </a:r>
            <a:r>
              <a:rPr lang="en-US" sz="2800" dirty="0">
                <a:solidFill>
                  <a:srgbClr val="FFFFFF"/>
                </a:solidFill>
              </a:rPr>
              <a:t>just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ask their questions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FF0000"/>
                </a:solidFill>
              </a:rPr>
              <a:t>get quick and relevant answers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r>
              <a:rPr lang="en-US" sz="2800" dirty="0"/>
              <a:t>Get started quickly with no code!</a:t>
            </a:r>
            <a:endParaRPr lang="en-US" sz="2800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33778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3AEFDC-15B0-F847-93F1-624394E5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87F5B0-B029-BB4C-BE29-AB9B14020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1" y="1189179"/>
            <a:ext cx="11653521" cy="280480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Logistics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cases and demos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Workshop</a:t>
            </a:r>
            <a:endParaRPr lang="en-US" sz="1466" dirty="0"/>
          </a:p>
          <a:p>
            <a:endParaRPr lang="en-US" sz="1466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3691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12C06-9104-C741-A70B-1C9043820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logistics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660F7-3407-A748-899D-4248D23FF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1" y="1189179"/>
            <a:ext cx="11653521" cy="3927678"/>
          </a:xfrm>
        </p:spPr>
        <p:txBody>
          <a:bodyPr/>
          <a:lstStyle/>
          <a:p>
            <a:r>
              <a:rPr lang="en-US" dirty="0"/>
              <a:t>AWS credits: $25 in AWS credits provided for the workshop</a:t>
            </a:r>
          </a:p>
          <a:p>
            <a:endParaRPr lang="en-US" dirty="0"/>
          </a:p>
          <a:p>
            <a:r>
              <a:rPr lang="en-US" dirty="0"/>
              <a:t>AWS account: you’ll need an AWS account to run the workshop</a:t>
            </a:r>
          </a:p>
          <a:p>
            <a:endParaRPr lang="en-US" dirty="0"/>
          </a:p>
          <a:p>
            <a:r>
              <a:rPr lang="en-US" dirty="0"/>
              <a:t>Workshop Content: </a:t>
            </a:r>
          </a:p>
          <a:p>
            <a:pPr algn="ctr"/>
            <a:r>
              <a:rPr lang="en-US" dirty="0"/>
              <a:t>	</a:t>
            </a:r>
            <a:br>
              <a:rPr lang="en-US" dirty="0"/>
            </a:b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</a:t>
            </a:r>
            <a:r>
              <a:rPr lang="en-US" sz="4000" dirty="0" err="1"/>
              <a:t>www.amazon.com</a:t>
            </a:r>
            <a:r>
              <a:rPr lang="en-US" sz="4000" dirty="0"/>
              <a:t>/</a:t>
            </a:r>
            <a:r>
              <a:rPr lang="en-US" sz="4000" dirty="0" err="1"/>
              <a:t>qnabot</a:t>
            </a:r>
            <a:r>
              <a:rPr lang="en-US" sz="4000" dirty="0"/>
              <a:t>-workshop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00171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215CDA-0194-0146-88E1-63198D7F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</a:t>
            </a:r>
            <a:r>
              <a:rPr lang="en-US" dirty="0" err="1"/>
              <a:t>QnABot</a:t>
            </a:r>
            <a:r>
              <a:rPr lang="en-US" dirty="0"/>
              <a:t> via web UI</a:t>
            </a:r>
          </a:p>
        </p:txBody>
      </p:sp>
    </p:spTree>
    <p:extLst>
      <p:ext uri="{BB962C8B-B14F-4D97-AF65-F5344CB8AC3E}">
        <p14:creationId xmlns:p14="http://schemas.microsoft.com/office/powerpoint/2010/main" val="150852700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FDAF-03E8-6B4A-927A-15C4A940F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75" y="2870811"/>
            <a:ext cx="10757271" cy="987963"/>
          </a:xfrm>
        </p:spPr>
        <p:txBody>
          <a:bodyPr/>
          <a:lstStyle/>
          <a:p>
            <a:r>
              <a:rPr lang="en-US" dirty="0"/>
              <a:t>Demo – </a:t>
            </a:r>
            <a:r>
              <a:rPr lang="en-US" dirty="0" err="1"/>
              <a:t>QnABot</a:t>
            </a:r>
            <a:r>
              <a:rPr lang="en-US" dirty="0"/>
              <a:t> on Alexa / Fire TV</a:t>
            </a:r>
          </a:p>
        </p:txBody>
      </p:sp>
    </p:spTree>
    <p:extLst>
      <p:ext uri="{BB962C8B-B14F-4D97-AF65-F5344CB8AC3E}">
        <p14:creationId xmlns:p14="http://schemas.microsoft.com/office/powerpoint/2010/main" val="5888101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68C44-296F-624F-8EA1-F1EDDB525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Saint Louis University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1C446C-C660-5D40-8604-1749310D5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1" y="1189179"/>
            <a:ext cx="11653521" cy="66486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/>
              <a:t>www.slu.edu</a:t>
            </a:r>
            <a:r>
              <a:rPr lang="en-US" dirty="0"/>
              <a:t>/parents</a:t>
            </a:r>
          </a:p>
        </p:txBody>
      </p:sp>
    </p:spTree>
    <p:extLst>
      <p:ext uri="{BB962C8B-B14F-4D97-AF65-F5344CB8AC3E}">
        <p14:creationId xmlns:p14="http://schemas.microsoft.com/office/powerpoint/2010/main" val="393891989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4-05665_ReInvent_2018_Template_Dark">
  <a:themeElements>
    <a:clrScheme name="Re:Invent 2018">
      <a:dk1>
        <a:srgbClr val="000000"/>
      </a:dk1>
      <a:lt1>
        <a:srgbClr val="FFFFFF"/>
      </a:lt1>
      <a:dk2>
        <a:srgbClr val="282828"/>
      </a:dk2>
      <a:lt2>
        <a:srgbClr val="D232AA"/>
      </a:lt2>
      <a:accent1>
        <a:srgbClr val="D232AA"/>
      </a:accent1>
      <a:accent2>
        <a:srgbClr val="000AFF"/>
      </a:accent2>
      <a:accent3>
        <a:srgbClr val="8C28FF"/>
      </a:accent3>
      <a:accent4>
        <a:srgbClr val="FF2850"/>
      </a:accent4>
      <a:accent5>
        <a:srgbClr val="FF9900"/>
      </a:accent5>
      <a:accent6>
        <a:srgbClr val="50AA4B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 2018 template_16x9_dark.potx" id="{EDD7248A-08CE-449B-9BF6-1034CD4510F7}" vid="{80F674BF-8759-4B79-BE2E-04E6EDC12E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ReInvent 2018 template_16x9_dark (1)</Template>
  <TotalTime>10755</TotalTime>
  <Words>1062</Words>
  <Application>Microsoft Macintosh PowerPoint</Application>
  <PresentationFormat>Widescreen</PresentationFormat>
  <Paragraphs>170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Amazon Ember</vt:lpstr>
      <vt:lpstr>Amazon Ember Light</vt:lpstr>
      <vt:lpstr>Arial</vt:lpstr>
      <vt:lpstr>Calibri</vt:lpstr>
      <vt:lpstr>Lucida Console</vt:lpstr>
      <vt:lpstr>4-05665_ReInvent_2018_Template_Dark</vt:lpstr>
      <vt:lpstr>PowerPoint Presentation</vt:lpstr>
      <vt:lpstr>Create a “Question and Answer” Bot with Amazon Lex and Amazon Alexa </vt:lpstr>
      <vt:lpstr>Goal: Enable you to deploy a bot that supports your business needs on the web and on Alexa</vt:lpstr>
      <vt:lpstr>During this workshop, we’ll be using QnABot</vt:lpstr>
      <vt:lpstr>Workshop agenda</vt:lpstr>
      <vt:lpstr>Workshop logistics </vt:lpstr>
      <vt:lpstr>Demo – QnABot via web UI</vt:lpstr>
      <vt:lpstr>Demo – QnABot on Alexa / Fire TV</vt:lpstr>
      <vt:lpstr>Saint Louis University</vt:lpstr>
      <vt:lpstr>Concept: A room with many doors</vt:lpstr>
      <vt:lpstr>Content designer</vt:lpstr>
      <vt:lpstr>Architecture</vt:lpstr>
      <vt:lpstr>Lambda Hooks – enabling advanced use cases</vt:lpstr>
      <vt:lpstr>Workshop steps</vt:lpstr>
      <vt:lpstr>Start the workshop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Potterveld</dc:creator>
  <cp:lastModifiedBy>Microsoft Office User</cp:lastModifiedBy>
  <cp:revision>103</cp:revision>
  <dcterms:created xsi:type="dcterms:W3CDTF">2018-09-20T01:18:42Z</dcterms:created>
  <dcterms:modified xsi:type="dcterms:W3CDTF">2019-10-01T17:00:31Z</dcterms:modified>
</cp:coreProperties>
</file>